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9" r:id="rId2"/>
    <p:sldId id="258" r:id="rId3"/>
    <p:sldId id="286" r:id="rId4"/>
    <p:sldId id="287" r:id="rId5"/>
    <p:sldId id="264" r:id="rId6"/>
    <p:sldId id="262" r:id="rId7"/>
    <p:sldId id="265" r:id="rId8"/>
    <p:sldId id="266" r:id="rId9"/>
    <p:sldId id="261" r:id="rId10"/>
    <p:sldId id="271" r:id="rId11"/>
    <p:sldId id="282" r:id="rId12"/>
    <p:sldId id="281" r:id="rId13"/>
    <p:sldId id="283" r:id="rId14"/>
    <p:sldId id="284" r:id="rId15"/>
    <p:sldId id="274" r:id="rId16"/>
    <p:sldId id="270" r:id="rId1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2" autoAdjust="0"/>
    <p:restoredTop sz="94660"/>
  </p:normalViewPr>
  <p:slideViewPr>
    <p:cSldViewPr>
      <p:cViewPr>
        <p:scale>
          <a:sx n="72" d="100"/>
          <a:sy n="72" d="100"/>
        </p:scale>
        <p:origin x="-2766" y="-10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67EED-CD9F-4E97-B709-82036B795145}" type="datetimeFigureOut">
              <a:rPr lang="sv-SE" smtClean="0"/>
              <a:t>2013-05-07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165377-BE3D-4718-B60C-92B15E24CA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13160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C2C619-2320-467E-B516-9BF0B42AE2A4}" type="slidenum">
              <a:rPr lang="sv-SE" smtClean="0"/>
              <a:pPr>
                <a:defRPr/>
              </a:pPr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8094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C2C619-2320-467E-B516-9BF0B42AE2A4}" type="slidenum">
              <a:rPr lang="sv-SE" smtClean="0"/>
              <a:pPr>
                <a:defRPr/>
              </a:pPr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12936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C2C619-2320-467E-B516-9BF0B42AE2A4}" type="slidenum">
              <a:rPr lang="sv-SE" smtClean="0"/>
              <a:pPr>
                <a:defRPr/>
              </a:pPr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9876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v-SE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7D123C-462F-477B-88D7-FFC1DFA3E185}" type="slidenum">
              <a:rPr lang="sv-SE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sv-S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2013-05-07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24945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2013-05-07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83545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2013-05-07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96321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2013-05-07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149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2013-05-07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06302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2013-05-07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64833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2013-05-07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02741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2013-05-07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31531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2013-05-07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55297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2013-05-07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7211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t>2013-05-07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91886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4F37C-F487-481E-9577-88E61D4D2AB2}" type="datetimeFigureOut">
              <a:rPr lang="sv-SE" smtClean="0"/>
              <a:t>2013-05-07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3B315-8083-4037-BEB0-75AA6FC5C3C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69420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5.jpeg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:\BILDER\Blandat\0882b3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54"/>
          <a:stretch/>
        </p:blipFill>
        <p:spPr bwMode="auto">
          <a:xfrm>
            <a:off x="0" y="830906"/>
            <a:ext cx="9144000" cy="5485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8229600" cy="1368152"/>
          </a:xfrm>
        </p:spPr>
        <p:txBody>
          <a:bodyPr>
            <a:normAutofit/>
          </a:bodyPr>
          <a:lstStyle/>
          <a:p>
            <a:r>
              <a:rPr lang="sv-SE" sz="2400" dirty="0" smtClean="0"/>
              <a:t/>
            </a:r>
            <a:br>
              <a:rPr lang="sv-SE" sz="2400" dirty="0" smtClean="0"/>
            </a:br>
            <a:endParaRPr lang="sv-SE" dirty="0"/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ruta 2"/>
          <p:cNvSpPr txBox="1"/>
          <p:nvPr/>
        </p:nvSpPr>
        <p:spPr>
          <a:xfrm>
            <a:off x="1608694" y="2834139"/>
            <a:ext cx="5926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2800" dirty="0" smtClean="0">
                <a:latin typeface="Impact" pitchFamily="34" charset="0"/>
              </a:rPr>
              <a:t>Status </a:t>
            </a:r>
            <a:r>
              <a:rPr lang="sv-SE" sz="2800" dirty="0" err="1" smtClean="0">
                <a:latin typeface="Impact" pitchFamily="34" charset="0"/>
              </a:rPr>
              <a:t>of</a:t>
            </a:r>
            <a:r>
              <a:rPr lang="sv-SE" sz="2800" dirty="0" smtClean="0">
                <a:latin typeface="Impact" pitchFamily="34" charset="0"/>
              </a:rPr>
              <a:t> the WINMOS </a:t>
            </a:r>
            <a:r>
              <a:rPr lang="sv-SE" sz="2800" dirty="0" err="1" smtClean="0">
                <a:latin typeface="Impact" pitchFamily="34" charset="0"/>
              </a:rPr>
              <a:t>project</a:t>
            </a:r>
            <a:r>
              <a:rPr lang="sv-SE" sz="2800" dirty="0" smtClean="0">
                <a:latin typeface="Impact" pitchFamily="34" charset="0"/>
              </a:rPr>
              <a:t>, May 2013</a:t>
            </a:r>
          </a:p>
        </p:txBody>
      </p:sp>
    </p:spTree>
    <p:extLst>
      <p:ext uri="{BB962C8B-B14F-4D97-AF65-F5344CB8AC3E}">
        <p14:creationId xmlns:p14="http://schemas.microsoft.com/office/powerpoint/2010/main" val="415686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830906"/>
            <a:ext cx="8229600" cy="1143000"/>
          </a:xfrm>
        </p:spPr>
        <p:txBody>
          <a:bodyPr/>
          <a:lstStyle/>
          <a:p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endParaRPr lang="sv-SE" dirty="0"/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royjaa01\Desktop\Voima_bow_propeller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0906"/>
            <a:ext cx="8058460" cy="502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58617" y="1052736"/>
            <a:ext cx="64293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2000" b="1" dirty="0" err="1" smtClean="0">
                <a:solidFill>
                  <a:schemeClr val="bg1"/>
                </a:solidFill>
              </a:rPr>
              <a:t>Activity</a:t>
            </a:r>
            <a:r>
              <a:rPr lang="sv-SE" sz="2000" b="1" dirty="0" smtClean="0">
                <a:solidFill>
                  <a:schemeClr val="bg1"/>
                </a:solidFill>
              </a:rPr>
              <a:t> 7</a:t>
            </a:r>
          </a:p>
          <a:p>
            <a:pPr algn="ctr"/>
            <a:r>
              <a:rPr lang="sv-SE" sz="2000" b="1" dirty="0" smtClean="0">
                <a:solidFill>
                  <a:schemeClr val="bg1"/>
                </a:solidFill>
              </a:rPr>
              <a:t>New </a:t>
            </a:r>
            <a:r>
              <a:rPr lang="sv-SE" sz="2000" b="1" dirty="0" err="1" smtClean="0">
                <a:solidFill>
                  <a:schemeClr val="bg1"/>
                </a:solidFill>
              </a:rPr>
              <a:t>icebreaker</a:t>
            </a:r>
            <a:r>
              <a:rPr lang="sv-SE" sz="2000" b="1" dirty="0" smtClean="0">
                <a:solidFill>
                  <a:schemeClr val="bg1"/>
                </a:solidFill>
              </a:rPr>
              <a:t> designed for </a:t>
            </a:r>
            <a:r>
              <a:rPr lang="sv-SE" sz="2000" b="1" dirty="0" err="1" smtClean="0">
                <a:solidFill>
                  <a:schemeClr val="bg1"/>
                </a:solidFill>
              </a:rPr>
              <a:t>northen</a:t>
            </a:r>
            <a:r>
              <a:rPr lang="sv-SE" sz="2000" b="1" dirty="0" smtClean="0">
                <a:solidFill>
                  <a:schemeClr val="bg1"/>
                </a:solidFill>
              </a:rPr>
              <a:t> part </a:t>
            </a:r>
            <a:r>
              <a:rPr lang="sv-SE" sz="2000" b="1" dirty="0" err="1" smtClean="0">
                <a:solidFill>
                  <a:schemeClr val="bg1"/>
                </a:solidFill>
              </a:rPr>
              <a:t>of</a:t>
            </a:r>
            <a:r>
              <a:rPr lang="sv-SE" sz="2000" b="1" dirty="0" smtClean="0">
                <a:solidFill>
                  <a:schemeClr val="bg1"/>
                </a:solidFill>
              </a:rPr>
              <a:t> the Baltic Sea</a:t>
            </a:r>
            <a:endParaRPr lang="sv-SE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78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755576" y="980728"/>
            <a:ext cx="7488609" cy="720725"/>
          </a:xfrm>
        </p:spPr>
        <p:txBody>
          <a:bodyPr>
            <a:normAutofit fontScale="90000"/>
          </a:bodyPr>
          <a:lstStyle/>
          <a:p>
            <a:r>
              <a:rPr lang="sv-SE" dirty="0" smtClean="0">
                <a:cs typeface="Arial" charset="0"/>
              </a:rPr>
              <a:t>WINMOS </a:t>
            </a:r>
            <a:r>
              <a:rPr lang="sv-SE" dirty="0" err="1" smtClean="0">
                <a:cs typeface="Arial" charset="0"/>
              </a:rPr>
              <a:t>consists</a:t>
            </a:r>
            <a:r>
              <a:rPr lang="sv-SE" dirty="0" smtClean="0">
                <a:cs typeface="Arial" charset="0"/>
              </a:rPr>
              <a:t> </a:t>
            </a:r>
            <a:r>
              <a:rPr lang="sv-SE" dirty="0" err="1" smtClean="0">
                <a:cs typeface="Arial" charset="0"/>
              </a:rPr>
              <a:t>of</a:t>
            </a:r>
            <a:r>
              <a:rPr lang="sv-SE" dirty="0" smtClean="0">
                <a:cs typeface="Arial" charset="0"/>
              </a:rPr>
              <a:t> 7 </a:t>
            </a:r>
            <a:r>
              <a:rPr lang="sv-SE" dirty="0" err="1" smtClean="0">
                <a:cs typeface="Arial" charset="0"/>
              </a:rPr>
              <a:t>activities</a:t>
            </a:r>
            <a:r>
              <a:rPr lang="sv-SE" sz="1600" b="1" dirty="0" smtClean="0">
                <a:latin typeface="Arial" charset="0"/>
                <a:cs typeface="Arial" charset="0"/>
              </a:rPr>
              <a:t/>
            </a:r>
            <a:br>
              <a:rPr lang="sv-SE" sz="1600" b="1" dirty="0" smtClean="0">
                <a:latin typeface="Arial" charset="0"/>
                <a:cs typeface="Arial" charset="0"/>
              </a:rPr>
            </a:br>
            <a:endParaRPr lang="sv-SE" sz="1600" dirty="0" smtClean="0">
              <a:latin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7" y="2348880"/>
            <a:ext cx="8064574" cy="34563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dirty="0" smtClean="0"/>
              <a:t>1. Study </a:t>
            </a:r>
            <a:r>
              <a:rPr lang="en-US" sz="2800" dirty="0"/>
              <a:t>on future demand for icebreaking capacity</a:t>
            </a:r>
            <a:endParaRPr lang="sv-SE" sz="2800" dirty="0"/>
          </a:p>
          <a:p>
            <a:pPr marL="0" indent="0">
              <a:buNone/>
            </a:pPr>
            <a:r>
              <a:rPr lang="en-US" sz="2800" dirty="0" smtClean="0"/>
              <a:t>2. Concept </a:t>
            </a:r>
            <a:r>
              <a:rPr lang="en-US" sz="2800" dirty="0"/>
              <a:t>study on next generation icebreaker </a:t>
            </a:r>
            <a:endParaRPr lang="sv-SE" sz="2800" dirty="0"/>
          </a:p>
          <a:p>
            <a:pPr marL="0" indent="0">
              <a:buNone/>
            </a:pPr>
            <a:r>
              <a:rPr lang="en-US" sz="2800" dirty="0" smtClean="0"/>
              <a:t>3. Improvement </a:t>
            </a:r>
            <a:r>
              <a:rPr lang="en-US" sz="2800" dirty="0"/>
              <a:t>of Environmental </a:t>
            </a:r>
            <a:r>
              <a:rPr lang="en-US" sz="2800" dirty="0" smtClean="0"/>
              <a:t>performance</a:t>
            </a:r>
            <a:endParaRPr lang="sv-SE" sz="2800" dirty="0"/>
          </a:p>
          <a:p>
            <a:pPr marL="0" indent="0">
              <a:buNone/>
            </a:pPr>
            <a:r>
              <a:rPr lang="en-US" sz="2800" dirty="0" smtClean="0"/>
              <a:t>4. Deployment </a:t>
            </a:r>
            <a:r>
              <a:rPr lang="en-US" sz="2800" dirty="0"/>
              <a:t>of next generation IB-Net</a:t>
            </a:r>
            <a:endParaRPr lang="sv-SE" sz="2800" dirty="0"/>
          </a:p>
          <a:p>
            <a:pPr marL="0" indent="0">
              <a:buNone/>
            </a:pPr>
            <a:r>
              <a:rPr lang="en-US" sz="2800" dirty="0" smtClean="0"/>
              <a:t>5. Human </a:t>
            </a:r>
            <a:r>
              <a:rPr lang="en-US" sz="2800" dirty="0"/>
              <a:t>element and training </a:t>
            </a:r>
            <a:r>
              <a:rPr lang="en-US" sz="2800" dirty="0" smtClean="0"/>
              <a:t>facilities</a:t>
            </a:r>
          </a:p>
          <a:p>
            <a:pPr marL="0" indent="0">
              <a:buNone/>
            </a:pPr>
            <a:r>
              <a:rPr lang="en-US" sz="2800" dirty="0" smtClean="0"/>
              <a:t>6. </a:t>
            </a:r>
            <a:r>
              <a:rPr lang="en-US" sz="2800" dirty="0"/>
              <a:t>U</a:t>
            </a:r>
            <a:r>
              <a:rPr lang="en-US" sz="2800" dirty="0" smtClean="0"/>
              <a:t>pgrading </a:t>
            </a:r>
            <a:r>
              <a:rPr lang="en-US" sz="2800" dirty="0"/>
              <a:t>and life extension of old </a:t>
            </a:r>
            <a:r>
              <a:rPr lang="en-US" sz="2800" dirty="0" smtClean="0"/>
              <a:t>icebreakers</a:t>
            </a:r>
          </a:p>
          <a:p>
            <a:pPr marL="0" indent="0">
              <a:buNone/>
            </a:pPr>
            <a:r>
              <a:rPr lang="en-US" sz="2800" dirty="0" smtClean="0"/>
              <a:t>7. Building of a new icebreaker</a:t>
            </a:r>
            <a:endParaRPr lang="sv-SE" sz="2800" dirty="0"/>
          </a:p>
          <a:p>
            <a:pPr marL="0" indent="0">
              <a:lnSpc>
                <a:spcPts val="2638"/>
              </a:lnSpc>
              <a:spcBef>
                <a:spcPts val="25"/>
              </a:spcBef>
              <a:spcAft>
                <a:spcPts val="1200"/>
              </a:spcAft>
              <a:buNone/>
            </a:pPr>
            <a:endParaRPr lang="sv-SE" sz="2200" dirty="0" smtClean="0"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endParaRPr lang="sv-SE" dirty="0" smtClean="0">
              <a:latin typeface="Arial" charset="0"/>
              <a:cs typeface="Arial" charset="0"/>
            </a:endParaRPr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298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0441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v-SE" dirty="0"/>
              <a:t/>
            </a:r>
            <a:br>
              <a:rPr lang="sv-SE" dirty="0"/>
            </a:br>
            <a:r>
              <a:rPr lang="sv-SE" dirty="0" smtClean="0"/>
              <a:t/>
            </a:r>
            <a:br>
              <a:rPr lang="sv-SE" dirty="0" smtClean="0"/>
            </a:br>
            <a:r>
              <a:rPr lang="sv-SE" dirty="0"/>
              <a:t/>
            </a:r>
            <a:br>
              <a:rPr lang="sv-SE" dirty="0"/>
            </a:br>
            <a:r>
              <a:rPr lang="sv-SE" dirty="0" smtClean="0"/>
              <a:t/>
            </a:r>
            <a:br>
              <a:rPr lang="sv-SE" dirty="0" smtClean="0"/>
            </a:br>
            <a:r>
              <a:rPr lang="sv-SE" dirty="0"/>
              <a:t/>
            </a:r>
            <a:br>
              <a:rPr lang="sv-SE" dirty="0"/>
            </a:br>
            <a:r>
              <a:rPr lang="sv-SE" dirty="0"/>
              <a:t/>
            </a:r>
            <a:br>
              <a:rPr lang="sv-SE" dirty="0"/>
            </a:br>
            <a:r>
              <a:rPr lang="sv-SE" dirty="0" smtClean="0"/>
              <a:t/>
            </a:r>
            <a:br>
              <a:rPr lang="sv-SE" dirty="0" smtClean="0"/>
            </a:br>
            <a:r>
              <a:rPr lang="sv-SE" dirty="0"/>
              <a:t/>
            </a:r>
            <a:br>
              <a:rPr lang="sv-SE" dirty="0"/>
            </a:br>
            <a:r>
              <a:rPr lang="sv-SE" dirty="0" smtClean="0"/>
              <a:t/>
            </a:r>
            <a:br>
              <a:rPr lang="sv-SE" dirty="0" smtClean="0"/>
            </a:br>
            <a:r>
              <a:rPr lang="sv-SE" dirty="0"/>
              <a:t/>
            </a:r>
            <a:br>
              <a:rPr lang="sv-SE" dirty="0"/>
            </a:br>
            <a:endParaRPr lang="en-GB" dirty="0"/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latshållare för innehåll 5"/>
          <p:cNvPicPr>
            <a:picLocks noGrp="1"/>
          </p:cNvPicPr>
          <p:nvPr>
            <p:ph idx="1"/>
          </p:nvPr>
        </p:nvPicPr>
        <p:blipFill rotWithShape="1">
          <a:blip r:embed="rId4"/>
          <a:srcRect l="14270" t="26379" r="63603" b="12966"/>
          <a:stretch/>
        </p:blipFill>
        <p:spPr bwMode="auto">
          <a:xfrm>
            <a:off x="827584" y="509774"/>
            <a:ext cx="7776864" cy="57164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2299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0441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v-SE" dirty="0" smtClean="0"/>
              <a:t/>
            </a:r>
            <a:br>
              <a:rPr lang="sv-SE" dirty="0" smtClean="0"/>
            </a:br>
            <a:r>
              <a:rPr lang="sv-SE" dirty="0"/>
              <a:t/>
            </a:r>
            <a:br>
              <a:rPr lang="sv-SE" dirty="0"/>
            </a:br>
            <a:r>
              <a:rPr lang="sv-SE" dirty="0" smtClean="0"/>
              <a:t/>
            </a:r>
            <a:br>
              <a:rPr lang="sv-SE" dirty="0" smtClean="0"/>
            </a:br>
            <a:r>
              <a:rPr lang="sv-SE" dirty="0"/>
              <a:t/>
            </a:r>
            <a:br>
              <a:rPr lang="sv-SE" dirty="0"/>
            </a:br>
            <a:endParaRPr lang="en-GB" dirty="0"/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latshållare för innehåll 5"/>
          <p:cNvPicPr>
            <a:picLocks noGrp="1"/>
          </p:cNvPicPr>
          <p:nvPr>
            <p:ph idx="1"/>
          </p:nvPr>
        </p:nvPicPr>
        <p:blipFill rotWithShape="1">
          <a:blip r:embed="rId4"/>
          <a:srcRect l="14968" t="27272" r="64199" b="61498"/>
          <a:stretch/>
        </p:blipFill>
        <p:spPr bwMode="auto">
          <a:xfrm>
            <a:off x="395536" y="1052736"/>
            <a:ext cx="8748464" cy="20162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ktangel 6"/>
          <p:cNvSpPr/>
          <p:nvPr/>
        </p:nvSpPr>
        <p:spPr>
          <a:xfrm>
            <a:off x="611560" y="3244334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Time schedule Activity </a:t>
            </a:r>
            <a:r>
              <a:rPr lang="en-GB" b="1" dirty="0" smtClean="0"/>
              <a:t>6</a:t>
            </a:r>
          </a:p>
          <a:p>
            <a:r>
              <a:rPr lang="en-GB" dirty="0" smtClean="0"/>
              <a:t>The upgrading program of icebreakers is performed according to the time schedule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9320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0441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v-SE" dirty="0"/>
              <a:t/>
            </a:r>
            <a:br>
              <a:rPr lang="sv-SE" dirty="0"/>
            </a:br>
            <a:r>
              <a:rPr lang="sv-SE" dirty="0" smtClean="0"/>
              <a:t/>
            </a:r>
            <a:br>
              <a:rPr lang="sv-SE" dirty="0" smtClean="0"/>
            </a:br>
            <a:r>
              <a:rPr lang="sv-SE" dirty="0"/>
              <a:t/>
            </a:r>
            <a:br>
              <a:rPr lang="sv-SE" dirty="0"/>
            </a:br>
            <a:r>
              <a:rPr lang="sv-SE" dirty="0" smtClean="0"/>
              <a:t/>
            </a:r>
            <a:br>
              <a:rPr lang="sv-SE" dirty="0" smtClean="0"/>
            </a:br>
            <a:r>
              <a:rPr lang="sv-SE" dirty="0"/>
              <a:t/>
            </a:r>
            <a:br>
              <a:rPr lang="sv-SE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309939"/>
          </a:xfrm>
        </p:spPr>
        <p:txBody>
          <a:bodyPr>
            <a:normAutofit/>
          </a:bodyPr>
          <a:lstStyle/>
          <a:p>
            <a:endParaRPr lang="en-GB" sz="2800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objekt 7"/>
          <p:cNvPicPr/>
          <p:nvPr/>
        </p:nvPicPr>
        <p:blipFill rotWithShape="1">
          <a:blip r:embed="rId4"/>
          <a:srcRect l="14424" t="20025" r="63608" b="22468"/>
          <a:stretch/>
        </p:blipFill>
        <p:spPr bwMode="auto">
          <a:xfrm>
            <a:off x="827584" y="830906"/>
            <a:ext cx="7848872" cy="53343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5594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64096"/>
          </a:xfrm>
        </p:spPr>
        <p:txBody>
          <a:bodyPr/>
          <a:lstStyle/>
          <a:p>
            <a:pPr algn="ctr"/>
            <a:r>
              <a:rPr lang="en-GB" dirty="0" smtClean="0"/>
              <a:t>Number of partners increased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686800" cy="4536504"/>
          </a:xfrm>
        </p:spPr>
        <p:txBody>
          <a:bodyPr>
            <a:noAutofit/>
          </a:bodyPr>
          <a:lstStyle/>
          <a:p>
            <a:r>
              <a:rPr lang="en-GB" sz="2000" dirty="0" smtClean="0"/>
              <a:t>Swedish Maritime Administration</a:t>
            </a:r>
          </a:p>
          <a:p>
            <a:r>
              <a:rPr lang="en-GB" sz="2000" dirty="0" smtClean="0"/>
              <a:t>Finnish Transport Agency (in behalf of FMT)</a:t>
            </a:r>
          </a:p>
          <a:p>
            <a:r>
              <a:rPr lang="en-GB" sz="2000" dirty="0" smtClean="0"/>
              <a:t>Estonian Maritime Administration</a:t>
            </a:r>
          </a:p>
          <a:p>
            <a:r>
              <a:rPr lang="en-GB" sz="2000" dirty="0" smtClean="0"/>
              <a:t>Aker Arctic </a:t>
            </a:r>
            <a:r>
              <a:rPr lang="en-GB" sz="2000" dirty="0" err="1" smtClean="0"/>
              <a:t>Inc</a:t>
            </a:r>
            <a:r>
              <a:rPr lang="en-GB" sz="2000" dirty="0" smtClean="0"/>
              <a:t> (model testing)</a:t>
            </a:r>
          </a:p>
          <a:p>
            <a:r>
              <a:rPr lang="en-GB" sz="2000" dirty="0" smtClean="0"/>
              <a:t>Image Soft OY</a:t>
            </a:r>
          </a:p>
          <a:p>
            <a:r>
              <a:rPr lang="en-GB" sz="2000" dirty="0" smtClean="0"/>
              <a:t>Aalto University</a:t>
            </a:r>
          </a:p>
          <a:p>
            <a:r>
              <a:rPr lang="en-GB" sz="2000" dirty="0" smtClean="0"/>
              <a:t>ILS (Naval </a:t>
            </a:r>
            <a:r>
              <a:rPr lang="en-GB" sz="2000" dirty="0" err="1" smtClean="0"/>
              <a:t>architet</a:t>
            </a:r>
            <a:r>
              <a:rPr lang="en-GB" sz="2000" dirty="0" smtClean="0"/>
              <a:t>)</a:t>
            </a:r>
          </a:p>
          <a:p>
            <a:r>
              <a:rPr lang="en-GB" sz="2000" dirty="0" smtClean="0"/>
              <a:t>Finnish Metrological Institute</a:t>
            </a:r>
          </a:p>
          <a:p>
            <a:r>
              <a:rPr lang="en-GB" sz="2000" dirty="0" err="1" smtClean="0"/>
              <a:t>Novia</a:t>
            </a:r>
            <a:r>
              <a:rPr lang="en-GB" sz="2000" dirty="0" smtClean="0"/>
              <a:t> (Maritime Education)</a:t>
            </a:r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13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1027" name="Picture 3" descr="C:\Users\magsun01\AppData\Local\Microsoft\Windows\Temporary Internet Files\Content.Outlook\MPTLERQN\Winmos_startsi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8376" y="-30629"/>
            <a:ext cx="9746919" cy="689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57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64096"/>
          </a:xfrm>
        </p:spPr>
        <p:txBody>
          <a:bodyPr/>
          <a:lstStyle/>
          <a:p>
            <a:pPr algn="ctr"/>
            <a:r>
              <a:rPr lang="en-GB" dirty="0" smtClean="0"/>
              <a:t>Project Rationale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686800" cy="4536504"/>
          </a:xfrm>
        </p:spPr>
        <p:txBody>
          <a:bodyPr>
            <a:noAutofit/>
          </a:bodyPr>
          <a:lstStyle/>
          <a:p>
            <a:r>
              <a:rPr lang="en-GB" sz="2800" dirty="0" smtClean="0"/>
              <a:t>Sea ice is a barrier that hampers unimpeded sea transport in the Baltic Sea</a:t>
            </a:r>
          </a:p>
          <a:p>
            <a:r>
              <a:rPr lang="en-GB" sz="2800" dirty="0" smtClean="0"/>
              <a:t>Safe and efficient all-year-around navigation is a pre-requisite for the development of the Baltic Sea region </a:t>
            </a:r>
          </a:p>
          <a:p>
            <a:r>
              <a:rPr lang="en-US" sz="2800" dirty="0" smtClean="0"/>
              <a:t>Winter navigation is included in priority areas 11 and 13 of the EU Baltic Sea Strategy</a:t>
            </a:r>
          </a:p>
          <a:p>
            <a:r>
              <a:rPr lang="en-US" sz="2800" dirty="0" smtClean="0"/>
              <a:t>The Motorways of the Sea concept addresses the issue of winter navigation and icebreaking </a:t>
            </a:r>
            <a:endParaRPr lang="en-GB" sz="2000" dirty="0"/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0803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830906"/>
            <a:ext cx="8229600" cy="1143000"/>
          </a:xfrm>
        </p:spPr>
        <p:txBody>
          <a:bodyPr/>
          <a:lstStyle/>
          <a:p>
            <a:r>
              <a:rPr lang="sv-SE" dirty="0" smtClean="0"/>
              <a:t>WINMOS – Basic </a:t>
            </a:r>
            <a:r>
              <a:rPr lang="sv-SE" dirty="0" err="1" smtClean="0"/>
              <a:t>facts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>
            <a:normAutofit lnSpcReduction="10000"/>
          </a:bodyPr>
          <a:lstStyle/>
          <a:p>
            <a:r>
              <a:rPr lang="sv-SE" dirty="0" err="1" smtClean="0"/>
              <a:t>Impl</a:t>
            </a:r>
            <a:r>
              <a:rPr lang="sv-SE" dirty="0" smtClean="0"/>
              <a:t>. </a:t>
            </a:r>
            <a:r>
              <a:rPr lang="sv-SE" dirty="0" err="1" smtClean="0"/>
              <a:t>countries</a:t>
            </a:r>
            <a:r>
              <a:rPr lang="sv-SE" dirty="0" smtClean="0"/>
              <a:t>: Estonia, Finland and Sweden</a:t>
            </a:r>
          </a:p>
          <a:p>
            <a:r>
              <a:rPr lang="sv-SE" dirty="0" smtClean="0"/>
              <a:t>SMA </a:t>
            </a:r>
            <a:r>
              <a:rPr lang="sv-SE" dirty="0" err="1" smtClean="0"/>
              <a:t>Lead</a:t>
            </a:r>
            <a:r>
              <a:rPr lang="sv-SE" dirty="0" smtClean="0"/>
              <a:t> Partner</a:t>
            </a:r>
          </a:p>
          <a:p>
            <a:r>
              <a:rPr lang="sv-SE" dirty="0" smtClean="0"/>
              <a:t>Implementation Period: 2012-2015</a:t>
            </a:r>
          </a:p>
          <a:p>
            <a:r>
              <a:rPr lang="sv-SE" dirty="0" smtClean="0"/>
              <a:t>Budget: </a:t>
            </a:r>
            <a:r>
              <a:rPr lang="sv-SE" dirty="0" err="1" smtClean="0"/>
              <a:t>appr</a:t>
            </a:r>
            <a:r>
              <a:rPr lang="sv-SE" dirty="0" smtClean="0"/>
              <a:t>. 140 mill. Euros</a:t>
            </a:r>
          </a:p>
          <a:p>
            <a:r>
              <a:rPr lang="sv-SE" dirty="0" smtClean="0"/>
              <a:t>EU </a:t>
            </a:r>
            <a:r>
              <a:rPr lang="sv-SE" dirty="0" err="1" smtClean="0"/>
              <a:t>application</a:t>
            </a:r>
            <a:r>
              <a:rPr lang="sv-SE" dirty="0" smtClean="0"/>
              <a:t> is </a:t>
            </a:r>
            <a:r>
              <a:rPr lang="sv-SE" dirty="0" err="1" smtClean="0"/>
              <a:t>submitted</a:t>
            </a:r>
            <a:endParaRPr lang="sv-SE" dirty="0" smtClean="0"/>
          </a:p>
          <a:p>
            <a:r>
              <a:rPr lang="en-US" dirty="0"/>
              <a:t>Possible co-funding from EU, 20% for investments and 50% for studies and pilot projects </a:t>
            </a:r>
          </a:p>
          <a:p>
            <a:endParaRPr lang="sv-SE" dirty="0"/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013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11560" y="5305138"/>
            <a:ext cx="8064895" cy="8175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2400" dirty="0" smtClean="0"/>
              <a:t>How will trade pattern, international regulations, size of vessels etc. effect the </a:t>
            </a:r>
            <a:r>
              <a:rPr lang="en-GB" sz="2400" dirty="0"/>
              <a:t>demand for icebreaking capacity in the future </a:t>
            </a:r>
            <a:r>
              <a:rPr lang="en-GB" sz="2400" dirty="0" smtClean="0"/>
              <a:t>?</a:t>
            </a:r>
            <a:endParaRPr lang="en-GB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51" t="34593" r="20545" b="15995"/>
          <a:stretch/>
        </p:blipFill>
        <p:spPr bwMode="auto">
          <a:xfrm>
            <a:off x="1052917" y="1484784"/>
            <a:ext cx="7069394" cy="3820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ruta 3"/>
          <p:cNvSpPr txBox="1"/>
          <p:nvPr/>
        </p:nvSpPr>
        <p:spPr>
          <a:xfrm>
            <a:off x="1232715" y="835061"/>
            <a:ext cx="67687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/>
              <a:t>Activity 1</a:t>
            </a:r>
          </a:p>
          <a:p>
            <a:pPr algn="ctr"/>
            <a:r>
              <a:rPr lang="en-GB" sz="4400" dirty="0" smtClean="0"/>
              <a:t>Study on future demand for Icebreaking capacity</a:t>
            </a:r>
            <a:endParaRPr lang="en-GB" sz="4400" dirty="0"/>
          </a:p>
        </p:txBody>
      </p:sp>
      <p:pic>
        <p:nvPicPr>
          <p:cNvPr id="6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43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539552" y="404664"/>
            <a:ext cx="82809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/>
              <a:t>Activity 2</a:t>
            </a:r>
          </a:p>
          <a:p>
            <a:pPr algn="ctr"/>
            <a:r>
              <a:rPr lang="en-GB" sz="4400" dirty="0" smtClean="0"/>
              <a:t>Concept study on next generation Icebreaker for the Baltic </a:t>
            </a:r>
            <a:endParaRPr lang="en-GB" sz="4400" dirty="0"/>
          </a:p>
        </p:txBody>
      </p:sp>
      <p:grpSp>
        <p:nvGrpSpPr>
          <p:cNvPr id="3" name="Grupp 2"/>
          <p:cNvGrpSpPr/>
          <p:nvPr/>
        </p:nvGrpSpPr>
        <p:grpSpPr>
          <a:xfrm>
            <a:off x="1457610" y="2668005"/>
            <a:ext cx="6246738" cy="3721344"/>
            <a:chOff x="932357" y="1412776"/>
            <a:chExt cx="7312051" cy="5052285"/>
          </a:xfrm>
        </p:grpSpPr>
        <p:pic>
          <p:nvPicPr>
            <p:cNvPr id="4098" name="Picture 2" descr="http://t3.gstatic.com/images?q=tbn:ANd9GcRta8goZS211McEtI3KIV3FH51V1JMwgG2bGlRvD08dHLBiY7Ra0Q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6914" y="1412776"/>
              <a:ext cx="2684569" cy="1883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0" name="Picture 4" descr="http://t1.gstatic.com/images?q=tbn:ANd9GcSeLKeCuwMcwmoNQfcHvwZWEjIgRti66w7UPRVuWfKYj5H23lsw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8474" y="3840691"/>
              <a:ext cx="3160418" cy="2103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2" name="Picture 6" descr="http://t3.gstatic.com/images?q=tbn:ANd9GcQuLqCQYJQv4usOR4jqBSSC2askB9tNuOmPs1U8BHymcxnVGuup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1062" y="1412776"/>
              <a:ext cx="3051715" cy="1901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4" name="Picture 8" descr="http://1.bp.blogspot.com/-1u3agI-CLpM/TWQsTQ0fW7I/AAAAAAAAAJY/rZecZ6mKmSA/s1600/finsk-isbrytare_79309939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56" y="3881437"/>
              <a:ext cx="2948372" cy="20098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ruta 4"/>
            <p:cNvSpPr txBox="1"/>
            <p:nvPr/>
          </p:nvSpPr>
          <p:spPr>
            <a:xfrm>
              <a:off x="932357" y="3347253"/>
              <a:ext cx="3645514" cy="501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Icebreaker - Anchor handling</a:t>
              </a:r>
              <a:endParaRPr lang="en-GB" dirty="0"/>
            </a:p>
          </p:txBody>
        </p:sp>
        <p:sp>
          <p:nvSpPr>
            <p:cNvPr id="6" name="textruta 5"/>
            <p:cNvSpPr txBox="1"/>
            <p:nvPr/>
          </p:nvSpPr>
          <p:spPr>
            <a:xfrm>
              <a:off x="932358" y="5942496"/>
              <a:ext cx="3392649" cy="501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Icebreaker - Arctic research</a:t>
              </a:r>
              <a:endParaRPr lang="en-GB" dirty="0"/>
            </a:p>
          </p:txBody>
        </p:sp>
        <p:sp>
          <p:nvSpPr>
            <p:cNvPr id="7" name="textruta 6"/>
            <p:cNvSpPr txBox="1"/>
            <p:nvPr/>
          </p:nvSpPr>
          <p:spPr>
            <a:xfrm>
              <a:off x="5220072" y="3372180"/>
              <a:ext cx="2661412" cy="501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Icebreaker - Offshore</a:t>
              </a:r>
              <a:endParaRPr lang="en-GB" dirty="0"/>
            </a:p>
          </p:txBody>
        </p:sp>
        <p:sp>
          <p:nvSpPr>
            <p:cNvPr id="8" name="textruta 7"/>
            <p:cNvSpPr txBox="1"/>
            <p:nvPr/>
          </p:nvSpPr>
          <p:spPr>
            <a:xfrm>
              <a:off x="5220072" y="5963637"/>
              <a:ext cx="3024336" cy="501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Icebreaker - Pleasure</a:t>
              </a:r>
              <a:endParaRPr lang="en-GB" dirty="0"/>
            </a:p>
          </p:txBody>
        </p:sp>
      </p:grpSp>
      <p:pic>
        <p:nvPicPr>
          <p:cNvPr id="11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63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 descr="C:\Users\royjaa01\Desktop\Gamla datorn\foto\Isbilder 2009\2009040215462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0"/>
          <a:stretch/>
        </p:blipFill>
        <p:spPr bwMode="auto">
          <a:xfrm>
            <a:off x="-22348" y="830906"/>
            <a:ext cx="9166348" cy="548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ruta 3"/>
          <p:cNvSpPr txBox="1"/>
          <p:nvPr/>
        </p:nvSpPr>
        <p:spPr>
          <a:xfrm>
            <a:off x="399044" y="830906"/>
            <a:ext cx="82089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>
                <a:latin typeface="+mj-lt"/>
              </a:rPr>
              <a:t>Activity 3</a:t>
            </a:r>
          </a:p>
          <a:p>
            <a:pPr algn="ctr"/>
            <a:r>
              <a:rPr lang="en-GB" sz="4400" dirty="0" smtClean="0">
                <a:latin typeface="+mj-lt"/>
              </a:rPr>
              <a:t>Pilot Project for improved environmental performance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3347864" y="2868675"/>
            <a:ext cx="1908212" cy="792088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That icebreaker smells good !</a:t>
            </a:r>
            <a:endParaRPr lang="en-GB" sz="1600" dirty="0">
              <a:solidFill>
                <a:schemeClr val="tx1"/>
              </a:solidFill>
            </a:endParaRPr>
          </a:p>
        </p:txBody>
      </p:sp>
      <p:pic>
        <p:nvPicPr>
          <p:cNvPr id="6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79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0" b="20270"/>
          <a:stretch>
            <a:fillRect/>
          </a:stretch>
        </p:blipFill>
        <p:spPr bwMode="auto">
          <a:xfrm>
            <a:off x="1108660" y="1920545"/>
            <a:ext cx="6696744" cy="42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ruta 1"/>
          <p:cNvSpPr txBox="1"/>
          <p:nvPr/>
        </p:nvSpPr>
        <p:spPr>
          <a:xfrm>
            <a:off x="467544" y="404664"/>
            <a:ext cx="82809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/>
              <a:t>Activity 4</a:t>
            </a:r>
          </a:p>
          <a:p>
            <a:pPr algn="ctr"/>
            <a:r>
              <a:rPr lang="en-GB" sz="4400" dirty="0" smtClean="0"/>
              <a:t>Next Generation </a:t>
            </a:r>
            <a:r>
              <a:rPr lang="en-GB" sz="4400" dirty="0" err="1" smtClean="0"/>
              <a:t>IBNet</a:t>
            </a:r>
            <a:endParaRPr lang="en-GB" sz="4400" dirty="0"/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85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/>
          <p:cNvPicPr/>
          <p:nvPr/>
        </p:nvPicPr>
        <p:blipFill rotWithShape="1">
          <a:blip r:embed="rId2"/>
          <a:srcRect l="24485" t="35799" r="42591" b="30000"/>
          <a:stretch/>
        </p:blipFill>
        <p:spPr bwMode="auto">
          <a:xfrm>
            <a:off x="1043608" y="2427989"/>
            <a:ext cx="7056784" cy="38645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ruta 3"/>
          <p:cNvSpPr txBox="1"/>
          <p:nvPr/>
        </p:nvSpPr>
        <p:spPr>
          <a:xfrm>
            <a:off x="683568" y="291715"/>
            <a:ext cx="777375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/>
              <a:t>Activity 5</a:t>
            </a:r>
          </a:p>
          <a:p>
            <a:pPr algn="ctr"/>
            <a:r>
              <a:rPr lang="en-GB" sz="4400" dirty="0" smtClean="0"/>
              <a:t>Human resources and </a:t>
            </a:r>
          </a:p>
          <a:p>
            <a:pPr algn="ctr"/>
            <a:r>
              <a:rPr lang="en-GB" sz="4400" dirty="0"/>
              <a:t>t</a:t>
            </a:r>
            <a:r>
              <a:rPr lang="en-GB" sz="4400" dirty="0" smtClean="0"/>
              <a:t>raining facilities</a:t>
            </a:r>
            <a:endParaRPr lang="en-GB" sz="4400" dirty="0"/>
          </a:p>
        </p:txBody>
      </p:sp>
      <p:pic>
        <p:nvPicPr>
          <p:cNvPr id="5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724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 flipV="1">
            <a:off x="1475656" y="836712"/>
            <a:ext cx="6779344" cy="513347"/>
          </a:xfrm>
        </p:spPr>
        <p:txBody>
          <a:bodyPr>
            <a:normAutofit fontScale="90000"/>
          </a:bodyPr>
          <a:lstStyle/>
          <a:p>
            <a:endParaRPr lang="sv-SE" dirty="0"/>
          </a:p>
        </p:txBody>
      </p:sp>
      <p:pic>
        <p:nvPicPr>
          <p:cNvPr id="1026" name="Picture 2" descr="C:\Users\royjaa01\Desktop\Gamla datorn\foto\Isbilder 2009\2009040113485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" t="13267" r="1755"/>
          <a:stretch/>
        </p:blipFill>
        <p:spPr bwMode="auto">
          <a:xfrm>
            <a:off x="0" y="830906"/>
            <a:ext cx="9144000" cy="548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ruta 3"/>
          <p:cNvSpPr txBox="1"/>
          <p:nvPr/>
        </p:nvSpPr>
        <p:spPr>
          <a:xfrm>
            <a:off x="395536" y="830906"/>
            <a:ext cx="82809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>
                <a:solidFill>
                  <a:schemeClr val="bg1"/>
                </a:solidFill>
                <a:latin typeface="+mj-lt"/>
              </a:rPr>
              <a:t>Activity 6</a:t>
            </a:r>
            <a:br>
              <a:rPr lang="en-GB" sz="4400" dirty="0" smtClean="0">
                <a:solidFill>
                  <a:schemeClr val="bg1"/>
                </a:solidFill>
                <a:latin typeface="+mj-lt"/>
              </a:rPr>
            </a:br>
            <a:r>
              <a:rPr lang="en-GB" sz="4400" dirty="0" smtClean="0">
                <a:solidFill>
                  <a:schemeClr val="bg1"/>
                </a:solidFill>
                <a:latin typeface="+mj-lt"/>
              </a:rPr>
              <a:t>Upgrading of existing icebreakers</a:t>
            </a:r>
            <a:endParaRPr lang="en-GB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83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337</Words>
  <Application>Microsoft Office PowerPoint</Application>
  <PresentationFormat>Bildspel på skärmen (4:3)</PresentationFormat>
  <Paragraphs>61</Paragraphs>
  <Slides>16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16</vt:i4>
      </vt:variant>
    </vt:vector>
  </HeadingPairs>
  <TitlesOfParts>
    <vt:vector size="17" baseType="lpstr">
      <vt:lpstr>Office-tema</vt:lpstr>
      <vt:lpstr> </vt:lpstr>
      <vt:lpstr>Project Rationale</vt:lpstr>
      <vt:lpstr>WINMOS – Basic facts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WINMOS consists of 7 activities </vt:lpstr>
      <vt:lpstr>          </vt:lpstr>
      <vt:lpstr>    </vt:lpstr>
      <vt:lpstr>     </vt:lpstr>
      <vt:lpstr>Number of partners increased</vt:lpstr>
      <vt:lpstr>PowerPoint-presentation</vt:lpstr>
    </vt:vector>
  </TitlesOfParts>
  <Company>Sjöfartsverket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Sundström, Magnus</dc:creator>
  <cp:lastModifiedBy>Jaan, Roy</cp:lastModifiedBy>
  <cp:revision>26</cp:revision>
  <dcterms:created xsi:type="dcterms:W3CDTF">2012-05-07T10:38:52Z</dcterms:created>
  <dcterms:modified xsi:type="dcterms:W3CDTF">2013-05-07T15:18:12Z</dcterms:modified>
</cp:coreProperties>
</file>